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2"/>
  </p:notesMasterIdLst>
  <p:sldIdLst>
    <p:sldId id="256" r:id="rId3"/>
    <p:sldId id="263" r:id="rId4"/>
    <p:sldId id="258" r:id="rId5"/>
    <p:sldId id="270" r:id="rId6"/>
    <p:sldId id="277" r:id="rId7"/>
    <p:sldId id="276" r:id="rId8"/>
    <p:sldId id="275" r:id="rId9"/>
    <p:sldId id="261" r:id="rId10"/>
    <p:sldId id="29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529"/>
    <a:srgbClr val="FFFFFF"/>
    <a:srgbClr val="FFD979"/>
    <a:srgbClr val="99D2EF"/>
    <a:srgbClr val="26A9E0"/>
    <a:srgbClr val="2A9CA2"/>
    <a:srgbClr val="258A8F"/>
    <a:srgbClr val="2283CD"/>
    <a:srgbClr val="E71D3A"/>
    <a:srgbClr val="18BC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microsoft.com/office/2007/relationships/hdphoto" Target="../media/hdphoto3.wdp"/><Relationship Id="rId4" Type="http://schemas.openxmlformats.org/officeDocument/2006/relationships/image" Target="../media/image6.png"/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1" name="直角三角形 90"/>
          <p:cNvSpPr/>
          <p:nvPr userDrawn="1"/>
        </p:nvSpPr>
        <p:spPr>
          <a:xfrm flipV="1">
            <a:off x="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任意多边形: 形状 98"/>
          <p:cNvSpPr/>
          <p:nvPr userDrawn="1"/>
        </p:nvSpPr>
        <p:spPr>
          <a:xfrm rot="18900000">
            <a:off x="715294" y="-1261557"/>
            <a:ext cx="6075124" cy="12029051"/>
          </a:xfrm>
          <a:custGeom>
            <a:avLst/>
            <a:gdLst>
              <a:gd name="connsiteX0" fmla="*/ 3744748 w 6075124"/>
              <a:gd name="connsiteY0" fmla="*/ 0 h 12029051"/>
              <a:gd name="connsiteX1" fmla="*/ 6075124 w 6075124"/>
              <a:gd name="connsiteY1" fmla="*/ 2330375 h 12029051"/>
              <a:gd name="connsiteX2" fmla="*/ 6075124 w 6075124"/>
              <a:gd name="connsiteY2" fmla="*/ 12029051 h 12029051"/>
              <a:gd name="connsiteX3" fmla="*/ 0 w 6075124"/>
              <a:gd name="connsiteY3" fmla="*/ 5953927 h 12029051"/>
              <a:gd name="connsiteX4" fmla="*/ 0 w 6075124"/>
              <a:gd name="connsiteY4" fmla="*/ 3744748 h 12029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75124" h="12029051">
                <a:moveTo>
                  <a:pt x="3744748" y="0"/>
                </a:moveTo>
                <a:lnTo>
                  <a:pt x="6075124" y="2330375"/>
                </a:lnTo>
                <a:lnTo>
                  <a:pt x="6075124" y="12029051"/>
                </a:lnTo>
                <a:lnTo>
                  <a:pt x="0" y="5953927"/>
                </a:lnTo>
                <a:lnTo>
                  <a:pt x="0" y="374474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3864973"/>
            <a:ext cx="5662951" cy="677182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69925" y="2571750"/>
            <a:ext cx="5721123" cy="126020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单机此处添加副标题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332265" y="5025263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332265" y="5273634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7795" y="309946"/>
            <a:ext cx="1830330" cy="51225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478705" y="2227942"/>
            <a:ext cx="4653643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1478705" y="3085406"/>
            <a:ext cx="4700690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244" y="238266"/>
            <a:ext cx="1773181" cy="4962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244" y="238266"/>
            <a:ext cx="1773181" cy="4962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244" y="238266"/>
            <a:ext cx="1773181" cy="4962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244" y="238266"/>
            <a:ext cx="1773181" cy="496260"/>
          </a:xfrm>
          <a:prstGeom prst="rect">
            <a:avLst/>
          </a:prstGeom>
        </p:spPr>
      </p:pic>
      <p:sp>
        <p:nvSpPr>
          <p:cNvPr id="3" name="图片占位符 2"/>
          <p:cNvSpPr>
            <a:spLocks noGrp="1"/>
          </p:cNvSpPr>
          <p:nvPr>
            <p:ph type="pic" idx="13"/>
          </p:nvPr>
        </p:nvSpPr>
        <p:spPr>
          <a:xfrm>
            <a:off x="8362950" y="1809750"/>
            <a:ext cx="2857500" cy="2438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9244" y="238266"/>
            <a:ext cx="1773181" cy="4962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8" name="直角三角形 37"/>
          <p:cNvSpPr/>
          <p:nvPr userDrawn="1"/>
        </p:nvSpPr>
        <p:spPr>
          <a:xfrm flipH="1" flipV="1">
            <a:off x="716280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: 形状 38"/>
          <p:cNvSpPr/>
          <p:nvPr userDrawn="1"/>
        </p:nvSpPr>
        <p:spPr>
          <a:xfrm rot="2700000" flipH="1">
            <a:off x="5401582" y="-1261557"/>
            <a:ext cx="6075124" cy="12029051"/>
          </a:xfrm>
          <a:custGeom>
            <a:avLst/>
            <a:gdLst>
              <a:gd name="connsiteX0" fmla="*/ 3744748 w 6075124"/>
              <a:gd name="connsiteY0" fmla="*/ 0 h 12029051"/>
              <a:gd name="connsiteX1" fmla="*/ 6075124 w 6075124"/>
              <a:gd name="connsiteY1" fmla="*/ 2330375 h 12029051"/>
              <a:gd name="connsiteX2" fmla="*/ 6075124 w 6075124"/>
              <a:gd name="connsiteY2" fmla="*/ 12029051 h 12029051"/>
              <a:gd name="connsiteX3" fmla="*/ 0 w 6075124"/>
              <a:gd name="connsiteY3" fmla="*/ 5953927 h 12029051"/>
              <a:gd name="connsiteX4" fmla="*/ 0 w 6075124"/>
              <a:gd name="connsiteY4" fmla="*/ 3744748 h 12029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75124" h="12029051">
                <a:moveTo>
                  <a:pt x="3744748" y="0"/>
                </a:moveTo>
                <a:lnTo>
                  <a:pt x="6075124" y="2330375"/>
                </a:lnTo>
                <a:lnTo>
                  <a:pt x="6075124" y="12029051"/>
                </a:lnTo>
                <a:lnTo>
                  <a:pt x="0" y="5953927"/>
                </a:lnTo>
                <a:lnTo>
                  <a:pt x="0" y="374474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566808" y="2504622"/>
            <a:ext cx="4215491" cy="1333499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结束语</a:t>
            </a:r>
            <a:endParaRPr lang="zh-CN" altLang="en-US" dirty="0"/>
          </a:p>
        </p:txBody>
      </p:sp>
      <p:sp>
        <p:nvSpPr>
          <p:cNvPr id="16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596134" y="3893650"/>
            <a:ext cx="4156839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17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596134" y="4154908"/>
            <a:ext cx="4156839" cy="248371"/>
          </a:xfrm>
        </p:spPr>
        <p:txBody>
          <a:bodyPr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5884982" y="1336847"/>
            <a:ext cx="0" cy="3892457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淘宝店chenying0907 13"/>
          <p:cNvSpPr txBox="1"/>
          <p:nvPr userDrawn="1"/>
        </p:nvSpPr>
        <p:spPr>
          <a:xfrm>
            <a:off x="599710" y="2624285"/>
            <a:ext cx="4754282" cy="2264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西北大学微信公众平台</a:t>
            </a:r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荣誉出品</a:t>
            </a:r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algn="ctr" defTabSz="457200" rtl="0" eaLnBrk="1" latinLnBrk="0" hangingPunct="1">
              <a:lnSpc>
                <a:spcPct val="150000"/>
              </a:lnSpc>
            </a:pPr>
            <a:r>
              <a:rPr lang="zh-CN" altLang="en-US" sz="1600" b="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图片素材来源</a:t>
            </a:r>
            <a:r>
              <a:rPr lang="zh-CN" altLang="en-US" sz="1600" b="1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“微西大”新媒体中心</a:t>
            </a:r>
            <a:endParaRPr lang="en-US" altLang="zh-CN" sz="1600" b="1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版式设计</a:t>
            </a:r>
            <a:r>
              <a:rPr lang="zh-CN" altLang="en-US" sz="1600" b="0" baseline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b="1" kern="1200" baseline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@</a:t>
            </a:r>
            <a:r>
              <a:rPr lang="zh-CN" altLang="en-US" sz="1600" b="1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思望</a:t>
            </a:r>
            <a:endParaRPr lang="en-US" altLang="zh-CN" sz="1600" b="1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部分素材来自网络</a:t>
            </a:r>
            <a:endParaRPr lang="en-US" altLang="zh-CN" sz="1600" b="0" kern="12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淘宝店chenying0907 13"/>
          <p:cNvSpPr txBox="1"/>
          <p:nvPr userDrawn="1"/>
        </p:nvSpPr>
        <p:spPr>
          <a:xfrm>
            <a:off x="6520689" y="2808951"/>
            <a:ext cx="47542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扫码关注西北大学微信公众平台</a:t>
            </a:r>
            <a:endParaRPr lang="en-US" altLang="zh-CN" sz="1600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公众号：</a:t>
            </a: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northwest1902</a:t>
            </a:r>
            <a:endParaRPr lang="en-US" altLang="zh-CN" sz="1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400" b="1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新浪微博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西北大学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投稿邮箱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xidaweixin@qq.com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-4"/>
          <a:stretch>
            <a:fillRect/>
          </a:stretch>
        </p:blipFill>
        <p:spPr>
          <a:xfrm>
            <a:off x="2484388" y="1336847"/>
            <a:ext cx="984925" cy="996694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4" cstate="screen">
            <a:clrChange>
              <a:clrFrom>
                <a:srgbClr val="EBFFFF">
                  <a:alpha val="100000"/>
                </a:srgbClr>
              </a:clrFrom>
              <a:clrTo>
                <a:srgbClr val="EBFFFF">
                  <a:alpha val="100000"/>
                  <a:alpha val="0"/>
                </a:srgbClr>
              </a:clrTo>
            </a:clrChange>
            <a:grayscl/>
            <a:lum bright="10000" contrast="-6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02787" y="1366772"/>
            <a:ext cx="1190086" cy="11900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r>
              <a:rPr lang="zh-CN" altLang="en-US" dirty="0"/>
              <a:t>「 让</a:t>
            </a:r>
            <a:r>
              <a:rPr lang="en-US" altLang="zh-CN" dirty="0"/>
              <a:t>PPT</a:t>
            </a:r>
            <a:r>
              <a:rPr lang="zh-CN" altLang="en-US" dirty="0"/>
              <a:t>设计简单起来！」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.xml"/><Relationship Id="rId2" Type="http://schemas.openxmlformats.org/officeDocument/2006/relationships/tags" Target="../tags/tag1.xml"/><Relationship Id="rId1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hemeOverride" Target="../theme/themeOverride5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hemeOverride" Target="../theme/themeOverride6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hemeOverride" Target="../theme/themeOverride7.xml"/><Relationship Id="rId2" Type="http://schemas.openxmlformats.org/officeDocument/2006/relationships/image" Target="../media/image15.jpe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 l="-4000" t="-16000"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副标题</a:t>
            </a:r>
            <a:endParaRPr lang="en-US" altLang="zh-CN" dirty="0"/>
          </a:p>
        </p:txBody>
      </p:sp>
      <p:cxnSp>
        <p:nvCxnSpPr>
          <p:cNvPr id="76" name="直接连接符 75"/>
          <p:cNvCxnSpPr/>
          <p:nvPr/>
        </p:nvCxnSpPr>
        <p:spPr>
          <a:xfrm>
            <a:off x="819150" y="2305050"/>
            <a:ext cx="1771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/>
        </p:nvGrpSpPr>
        <p:grpSpPr>
          <a:xfrm>
            <a:off x="7955280" y="2686051"/>
            <a:ext cx="3538970" cy="1714499"/>
            <a:chOff x="8919766" y="2686051"/>
            <a:chExt cx="2574484" cy="1714499"/>
          </a:xfrm>
        </p:grpSpPr>
        <p:sp>
          <p:nvSpPr>
            <p:cNvPr id="77" name="文本框 76"/>
            <p:cNvSpPr txBox="1"/>
            <p:nvPr/>
          </p:nvSpPr>
          <p:spPr>
            <a:xfrm>
              <a:off x="9821597" y="2686051"/>
              <a:ext cx="1672653" cy="49427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zh-CN" altLang="en-US" sz="900" b="1" spc="100" dirty="0">
                  <a:solidFill>
                    <a:schemeClr val="bg1">
                      <a:alpha val="40000"/>
                    </a:schemeClr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论文答辩</a:t>
              </a:r>
              <a:endParaRPr lang="zh-CN" altLang="en-US" sz="900" b="1" spc="100" dirty="0">
                <a:solidFill>
                  <a:schemeClr val="bg1">
                    <a:alpha val="40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9821597" y="3379254"/>
              <a:ext cx="1672653" cy="88867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pPr algn="r"/>
              <a:r>
                <a:rPr lang="en-US" altLang="zh-CN" spc="100" dirty="0">
                  <a:solidFill>
                    <a:schemeClr val="bg1">
                      <a:alpha val="40000"/>
                    </a:schemeClr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2018</a:t>
              </a:r>
              <a:endParaRPr lang="zh-CN" altLang="en-US" spc="100" dirty="0">
                <a:solidFill>
                  <a:schemeClr val="bg1">
                    <a:alpha val="40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81" name="直接连接符 80"/>
            <p:cNvCxnSpPr/>
            <p:nvPr/>
          </p:nvCxnSpPr>
          <p:spPr>
            <a:xfrm flipH="1">
              <a:off x="8919766" y="3246635"/>
              <a:ext cx="2574484" cy="0"/>
            </a:xfrm>
            <a:prstGeom prst="line">
              <a:avLst/>
            </a:prstGeom>
            <a:ln w="31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H="1">
              <a:off x="9852127" y="4400550"/>
              <a:ext cx="1642123" cy="0"/>
            </a:xfrm>
            <a:prstGeom prst="line">
              <a:avLst/>
            </a:prstGeom>
            <a:ln w="3175">
              <a:solidFill>
                <a:schemeClr val="bg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611753" y="2532009"/>
            <a:ext cx="5721123" cy="1260208"/>
          </a:xfrm>
        </p:spPr>
        <p:txBody>
          <a:bodyPr/>
          <a:lstStyle/>
          <a:p>
            <a:r>
              <a:rPr lang="zh-CN" altLang="en-US" dirty="0"/>
              <a:t>西北大学答辩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  <a:endParaRPr lang="en-US" altLang="zh-CN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2128175" y="5431068"/>
            <a:ext cx="2500975" cy="296271"/>
          </a:xfrm>
          <a:solidFill>
            <a:srgbClr val="269EEF"/>
          </a:solidFill>
        </p:spPr>
        <p:txBody>
          <a:bodyPr/>
          <a:lstStyle/>
          <a:p>
            <a:r>
              <a:rPr lang="zh-CN" altLang="en-US" sz="1600" b="1" dirty="0"/>
              <a:t>汇报人：</a:t>
            </a:r>
            <a:endParaRPr lang="en-US" altLang="zh-CN" sz="1600" b="1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123282" y="5798258"/>
            <a:ext cx="2500975" cy="296271"/>
          </a:xfrm>
        </p:spPr>
        <p:txBody>
          <a:bodyPr/>
          <a:lstStyle/>
          <a:p>
            <a:r>
              <a:rPr lang="zh-CN" altLang="en-US" sz="1600" b="1" dirty="0"/>
              <a:t>时    间：</a:t>
            </a:r>
            <a:endParaRPr lang="en-US" altLang="en-US" sz="1600" b="1" dirty="0"/>
          </a:p>
        </p:txBody>
      </p:sp>
      <p:sp>
        <p:nvSpPr>
          <p:cNvPr id="23" name="文本占位符 5"/>
          <p:cNvSpPr txBox="1"/>
          <p:nvPr/>
        </p:nvSpPr>
        <p:spPr>
          <a:xfrm>
            <a:off x="2128175" y="5065747"/>
            <a:ext cx="2500975" cy="296271"/>
          </a:xfrm>
          <a:prstGeom prst="roundRect">
            <a:avLst>
              <a:gd name="adj" fmla="val 50000"/>
            </a:avLst>
          </a:prstGeom>
          <a:gradFill>
            <a:gsLst>
              <a:gs pos="9000">
                <a:schemeClr val="accent2"/>
              </a:gs>
              <a:gs pos="85000">
                <a:schemeClr val="accent1"/>
              </a:gs>
            </a:gsLst>
            <a:lin ang="0" scaled="0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dirty="0"/>
              <a:t>院    系：</a:t>
            </a:r>
            <a:endParaRPr lang="en-US" altLang="zh-CN" sz="16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85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704850" y="1733550"/>
            <a:ext cx="10201274" cy="4352925"/>
          </a:xfrm>
          <a:prstGeom prst="rect">
            <a:avLst/>
          </a:prstGeom>
          <a:solidFill>
            <a:srgbClr val="FFFFFF">
              <a:alpha val="74118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58109" y="2225085"/>
            <a:ext cx="10075779" cy="4130831"/>
            <a:chOff x="1568533" y="1653585"/>
            <a:chExt cx="10075779" cy="4130831"/>
          </a:xfrm>
        </p:grpSpPr>
        <p:grpSp>
          <p:nvGrpSpPr>
            <p:cNvPr id="5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2257983" y="1653585"/>
              <a:ext cx="9386329" cy="4130831"/>
              <a:chOff x="2618099" y="1653585"/>
              <a:chExt cx="9021399" cy="4130831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941203" y="1779399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一、标题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二、标题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zh-CN" altLang="en-US" sz="2400" dirty="0">
                    <a:latin typeface="+mn-lt"/>
                    <a:ea typeface="+mn-ea"/>
                    <a:sym typeface="+mn-lt"/>
                  </a:rPr>
                  <a:t>三、标题</a:t>
                </a:r>
                <a:endParaRPr lang="en-US" altLang="zh-CN" sz="240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2618099" y="1653585"/>
                <a:ext cx="894573" cy="25545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40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汇报大纲</a:t>
                </a:r>
                <a:endParaRPr lang="tr-TR" sz="40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poetry_91022"/>
            <p:cNvSpPr>
              <a:spLocks noChangeAspect="1"/>
            </p:cNvSpPr>
            <p:nvPr/>
          </p:nvSpPr>
          <p:spPr bwMode="auto">
            <a:xfrm>
              <a:off x="1568533" y="1768969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61" b="6116"/>
          <a:stretch>
            <a:fillRect/>
          </a:stretch>
        </p:blipFill>
        <p:spPr>
          <a:xfrm>
            <a:off x="9043287" y="2419350"/>
            <a:ext cx="2216372" cy="2387782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 userDrawn="1">
            <p:ph type="title"/>
          </p:nvPr>
        </p:nvSpPr>
        <p:spPr>
          <a:xfrm>
            <a:off x="1573955" y="1685925"/>
            <a:ext cx="6074239" cy="76065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ym typeface="+mn-lt"/>
              </a:rPr>
              <a:t>一、标题</a:t>
            </a:r>
            <a:endParaRPr lang="en-US" altLang="zh-CN" dirty="0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4510" y="2628520"/>
            <a:ext cx="1200150" cy="162877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  <a:alpha val="75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dirty="0">
              <a:solidFill>
                <a:schemeClr val="accent1">
                  <a:lumMod val="75000"/>
                  <a:alpha val="75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695450" y="2419350"/>
            <a:ext cx="5952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5"/>
          <p:cNvSpPr txBox="1"/>
          <p:nvPr/>
        </p:nvSpPr>
        <p:spPr>
          <a:xfrm>
            <a:off x="2893820" y="2708997"/>
            <a:ext cx="5419185" cy="1467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西北大学肇始于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1902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年的陕西大学堂和京师大学堂速成科仕学馆。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1912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年始称西北大学。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1923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年改为国立西北大学。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1937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年西迁来陕的国立北平大学、北平师范大学、北洋工学院和北平研究院等组成国立西安临时大学，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1938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年改为国立西北联合大学，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1939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年复称国立西北大学。新中国成立后为教育部直属综合大学。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1950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年复名西北大学。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1958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年改隶陕西省主管。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1978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年被确定为全国重点大学。现为首批国家“世界一流学科建设高校”，国家“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211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工程”建设院校、教育部与陕西省共建高校。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068" y="5248275"/>
            <a:ext cx="12296135" cy="16097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一、请在此输入您的标题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630109" y="2318790"/>
            <a:ext cx="6149972" cy="1784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西北大学肇始于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1902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年的陕西大学堂和京师大学堂速成科仕学馆。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1912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年始称西北大学。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1923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年改为国立西北大学。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1937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年西迁来陕的国立北平大学、北平师范大学、北洋工学院和北平研究院等组成国立西安临时大学，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1938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年改为国立西北联合大学，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1939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年复称国立西北大学。新中国成立后为教育部直属综合大学。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1950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年复名西北大学。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1958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年改隶陕西省主管。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1978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年被确定为全国重点大学。现为首批国家“世界一流学科建设高校”，国家“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211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工程”建设院校、教育部与陕西省共建高校。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55702" y="5742389"/>
            <a:ext cx="585217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dirty="0">
                <a:solidFill>
                  <a:srgbClr val="CC4A4A"/>
                </a:solidFill>
              </a:rPr>
              <a:t>*文章内的标注或者备注</a:t>
            </a:r>
            <a:endParaRPr lang="zh-CN" altLang="en-US" sz="1000" dirty="0">
              <a:solidFill>
                <a:srgbClr val="CC4A4A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33787" y="1223844"/>
            <a:ext cx="70529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(一) 请在此输入您的小标题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图片占位符 9"/>
          <p:cNvPicPr>
            <a:picLocks noGrp="1" noChangeAspect="1"/>
          </p:cNvPicPr>
          <p:nvPr>
            <p:ph type="pic" idx="13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10938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7" name="íṩ1ïḓe"/>
          <p:cNvSpPr/>
          <p:nvPr/>
        </p:nvSpPr>
        <p:spPr>
          <a:xfrm>
            <a:off x="729803" y="2017675"/>
            <a:ext cx="2561940" cy="1703549"/>
          </a:xfrm>
          <a:prstGeom prst="rect">
            <a:avLst/>
          </a:prstGeom>
          <a:blipFill>
            <a:blip r:embed="rId1"/>
            <a:stretch>
              <a:fillRect t="-5566" b="-55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46800" rtlCol="0" anchor="b">
            <a:normAutofit/>
          </a:bodyPr>
          <a:lstStyle/>
          <a:p>
            <a:pPr algn="ctr"/>
            <a:endParaRPr lang="en-US" sz="1400" b="1" dirty="0"/>
          </a:p>
        </p:txBody>
      </p:sp>
      <p:sp>
        <p:nvSpPr>
          <p:cNvPr id="8" name="îŝḻîḑê"/>
          <p:cNvSpPr/>
          <p:nvPr/>
        </p:nvSpPr>
        <p:spPr>
          <a:xfrm>
            <a:off x="3452695" y="2017675"/>
            <a:ext cx="2561940" cy="1703549"/>
          </a:xfrm>
          <a:prstGeom prst="rect">
            <a:avLst/>
          </a:prstGeom>
          <a:blipFill>
            <a:blip r:embed="rId2"/>
            <a:stretch>
              <a:fillRect t="-5566" b="-55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46800" rtlCol="0" anchor="b">
            <a:normAutofit/>
          </a:bodyPr>
          <a:lstStyle/>
          <a:p>
            <a:pPr algn="ctr"/>
            <a:endParaRPr lang="en-US" sz="1400" b="1" dirty="0"/>
          </a:p>
        </p:txBody>
      </p:sp>
      <p:sp>
        <p:nvSpPr>
          <p:cNvPr id="9" name="íśḷïdé"/>
          <p:cNvSpPr/>
          <p:nvPr/>
        </p:nvSpPr>
        <p:spPr>
          <a:xfrm>
            <a:off x="6175587" y="2017675"/>
            <a:ext cx="2561940" cy="1703549"/>
          </a:xfrm>
          <a:prstGeom prst="rect">
            <a:avLst/>
          </a:prstGeom>
          <a:blipFill>
            <a:blip r:embed="rId3"/>
            <a:stretch>
              <a:fillRect t="-5566" b="-55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46800" rtlCol="0" anchor="b">
            <a:normAutofit/>
          </a:bodyPr>
          <a:lstStyle/>
          <a:p>
            <a:pPr algn="ctr"/>
            <a:endParaRPr lang="en-US" sz="1400" b="1" dirty="0"/>
          </a:p>
        </p:txBody>
      </p:sp>
      <p:sp>
        <p:nvSpPr>
          <p:cNvPr id="10" name="ïšḷide"/>
          <p:cNvSpPr/>
          <p:nvPr/>
        </p:nvSpPr>
        <p:spPr>
          <a:xfrm>
            <a:off x="8910923" y="2017675"/>
            <a:ext cx="2561940" cy="1703549"/>
          </a:xfrm>
          <a:prstGeom prst="rect">
            <a:avLst/>
          </a:prstGeom>
          <a:blipFill>
            <a:blip r:embed="rId4"/>
            <a:stretch>
              <a:fillRect t="-5566" b="-55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46800" rtlCol="0" anchor="b">
            <a:normAutofit/>
          </a:bodyPr>
          <a:lstStyle/>
          <a:p>
            <a:pPr algn="ctr"/>
            <a:endParaRPr lang="en-US" sz="1400" b="1" dirty="0"/>
          </a:p>
        </p:txBody>
      </p:sp>
      <p:grpSp>
        <p:nvGrpSpPr>
          <p:cNvPr id="11" name="íśḻïḋê"/>
          <p:cNvGrpSpPr/>
          <p:nvPr/>
        </p:nvGrpSpPr>
        <p:grpSpPr>
          <a:xfrm>
            <a:off x="729803" y="2306379"/>
            <a:ext cx="2561940" cy="1126141"/>
            <a:chOff x="729803" y="4787803"/>
            <a:chExt cx="2561940" cy="1126141"/>
          </a:xfrm>
        </p:grpSpPr>
        <p:sp>
          <p:nvSpPr>
            <p:cNvPr id="37" name="i$ľïḓè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/>
            </a:p>
          </p:txBody>
        </p:sp>
        <p:sp>
          <p:nvSpPr>
            <p:cNvPr id="38" name="ïṡḻïḓè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</a:rPr>
                <a:t>2016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íṩľîdè"/>
          <p:cNvGrpSpPr/>
          <p:nvPr/>
        </p:nvGrpSpPr>
        <p:grpSpPr>
          <a:xfrm>
            <a:off x="3440251" y="2306379"/>
            <a:ext cx="2561940" cy="1126141"/>
            <a:chOff x="729803" y="4787803"/>
            <a:chExt cx="2561940" cy="1126141"/>
          </a:xfrm>
        </p:grpSpPr>
        <p:sp>
          <p:nvSpPr>
            <p:cNvPr id="35" name="ïṥḻíḍé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/>
            </a:p>
          </p:txBody>
        </p:sp>
        <p:sp>
          <p:nvSpPr>
            <p:cNvPr id="36" name="íṩliďè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</a:rPr>
                <a:t>2017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ïš1íďê"/>
          <p:cNvGrpSpPr/>
          <p:nvPr/>
        </p:nvGrpSpPr>
        <p:grpSpPr>
          <a:xfrm>
            <a:off x="6175587" y="2306379"/>
            <a:ext cx="2561940" cy="1126141"/>
            <a:chOff x="729803" y="4787803"/>
            <a:chExt cx="2561940" cy="1126141"/>
          </a:xfrm>
        </p:grpSpPr>
        <p:sp>
          <p:nvSpPr>
            <p:cNvPr id="33" name="ïSľïde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/>
            </a:p>
          </p:txBody>
        </p:sp>
        <p:sp>
          <p:nvSpPr>
            <p:cNvPr id="34" name="isľïďé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</a:rPr>
                <a:t>2018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îṡļíḓe"/>
          <p:cNvGrpSpPr/>
          <p:nvPr/>
        </p:nvGrpSpPr>
        <p:grpSpPr>
          <a:xfrm>
            <a:off x="8910923" y="2306379"/>
            <a:ext cx="2561940" cy="1126141"/>
            <a:chOff x="729803" y="4787803"/>
            <a:chExt cx="2561940" cy="1126141"/>
          </a:xfrm>
        </p:grpSpPr>
        <p:sp>
          <p:nvSpPr>
            <p:cNvPr id="31" name="ïṣḻîḓe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/>
            </a:p>
          </p:txBody>
        </p:sp>
        <p:sp>
          <p:nvSpPr>
            <p:cNvPr id="32" name="ïṩļíďé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 dirty="0">
                  <a:solidFill>
                    <a:schemeClr val="bg1"/>
                  </a:solidFill>
                </a:rPr>
                <a:t>2019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îṥľiḓé"/>
          <p:cNvSpPr txBox="1"/>
          <p:nvPr/>
        </p:nvSpPr>
        <p:spPr>
          <a:xfrm>
            <a:off x="729803" y="1449000"/>
            <a:ext cx="2561940" cy="55994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2400" b="1" dirty="0"/>
              <a:t>01</a:t>
            </a:r>
            <a:endParaRPr lang="zh-CN" altLang="en-US" sz="2400" b="1" dirty="0"/>
          </a:p>
        </p:txBody>
      </p:sp>
      <p:sp>
        <p:nvSpPr>
          <p:cNvPr id="16" name="ïSliḋé"/>
          <p:cNvSpPr txBox="1"/>
          <p:nvPr/>
        </p:nvSpPr>
        <p:spPr>
          <a:xfrm>
            <a:off x="3452695" y="1449000"/>
            <a:ext cx="2561940" cy="55994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2400" b="1" dirty="0"/>
              <a:t>02</a:t>
            </a:r>
            <a:endParaRPr lang="zh-CN" altLang="en-US" sz="2400" b="1" dirty="0"/>
          </a:p>
        </p:txBody>
      </p:sp>
      <p:sp>
        <p:nvSpPr>
          <p:cNvPr id="17" name="ïšlïďé"/>
          <p:cNvSpPr txBox="1"/>
          <p:nvPr/>
        </p:nvSpPr>
        <p:spPr>
          <a:xfrm>
            <a:off x="6175587" y="1449000"/>
            <a:ext cx="2561940" cy="55994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2400" b="1" dirty="0"/>
              <a:t>03</a:t>
            </a:r>
            <a:endParaRPr lang="zh-CN" altLang="en-US" sz="2400" b="1" dirty="0"/>
          </a:p>
        </p:txBody>
      </p:sp>
      <p:sp>
        <p:nvSpPr>
          <p:cNvPr id="18" name="işļíḑê"/>
          <p:cNvSpPr txBox="1"/>
          <p:nvPr/>
        </p:nvSpPr>
        <p:spPr>
          <a:xfrm>
            <a:off x="8898479" y="1449000"/>
            <a:ext cx="2561940" cy="559942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2400" b="1" dirty="0"/>
              <a:t>04</a:t>
            </a:r>
            <a:endParaRPr lang="zh-CN" altLang="en-US" sz="2400" b="1" dirty="0"/>
          </a:p>
        </p:txBody>
      </p:sp>
      <p:sp>
        <p:nvSpPr>
          <p:cNvPr id="39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zh-CN" altLang="en-US" dirty="0"/>
              <a:t>二、宋瓷中国古典美学的经典呈现</a:t>
            </a:r>
            <a:endParaRPr lang="zh-CN" altLang="en-US" dirty="0"/>
          </a:p>
        </p:txBody>
      </p:sp>
      <p:sp>
        <p:nvSpPr>
          <p:cNvPr id="40" name="ïslíḋè"/>
          <p:cNvSpPr txBox="1"/>
          <p:nvPr/>
        </p:nvSpPr>
        <p:spPr>
          <a:xfrm>
            <a:off x="771731" y="3674295"/>
            <a:ext cx="3236383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1"/>
                </a:solidFill>
              </a:rPr>
              <a:t>(</a:t>
            </a:r>
            <a:r>
              <a:rPr lang="zh-CN" altLang="en-US" b="1" dirty="0">
                <a:solidFill>
                  <a:schemeClr val="accent1"/>
                </a:solidFill>
              </a:rPr>
              <a:t>一</a:t>
            </a:r>
            <a:r>
              <a:rPr lang="en-US" altLang="zh-CN" b="1" dirty="0">
                <a:solidFill>
                  <a:schemeClr val="accent1"/>
                </a:solidFill>
              </a:rPr>
              <a:t>) </a:t>
            </a:r>
            <a:r>
              <a:rPr lang="zh-CN" altLang="en-US" b="1" dirty="0">
                <a:solidFill>
                  <a:schemeClr val="accent1"/>
                </a:solidFill>
              </a:rPr>
              <a:t>小标题</a:t>
            </a:r>
            <a:endParaRPr lang="en-US" altLang="zh-CN" b="1" dirty="0">
              <a:solidFill>
                <a:schemeClr val="accent1"/>
              </a:solidFill>
            </a:endParaRPr>
          </a:p>
        </p:txBody>
      </p:sp>
      <p:sp>
        <p:nvSpPr>
          <p:cNvPr id="41" name="í$lîḍè"/>
          <p:cNvSpPr txBox="1"/>
          <p:nvPr/>
        </p:nvSpPr>
        <p:spPr>
          <a:xfrm>
            <a:off x="771731" y="4262627"/>
            <a:ext cx="2520012" cy="148687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/>
              <a:t>西北大学肇始于</a:t>
            </a:r>
            <a:r>
              <a:rPr lang="en-US" altLang="zh-CN" sz="1000" dirty="0"/>
              <a:t>1902</a:t>
            </a:r>
            <a:r>
              <a:rPr lang="zh-CN" altLang="en-US" sz="1000" dirty="0"/>
              <a:t>年的陕西大学堂和京师大学堂速成科仕学馆。</a:t>
            </a:r>
            <a:r>
              <a:rPr lang="en-US" altLang="zh-CN" sz="1000" dirty="0"/>
              <a:t>1912</a:t>
            </a:r>
            <a:r>
              <a:rPr lang="zh-CN" altLang="en-US" sz="1000" dirty="0"/>
              <a:t>年始称西北大学。</a:t>
            </a:r>
            <a:r>
              <a:rPr lang="en-US" altLang="zh-CN" sz="1000" dirty="0"/>
              <a:t>1923</a:t>
            </a:r>
            <a:r>
              <a:rPr lang="zh-CN" altLang="en-US" sz="1000" dirty="0"/>
              <a:t>年改为国立西北大学。</a:t>
            </a:r>
            <a:r>
              <a:rPr lang="en-US" altLang="zh-CN" sz="1000" dirty="0"/>
              <a:t>1937</a:t>
            </a:r>
            <a:r>
              <a:rPr lang="zh-CN" altLang="en-US" sz="1000" dirty="0"/>
              <a:t>年西迁来陕的国立北平大学、北平师范大学、北洋工学院和北平研究院等组成国立西安临时大学，</a:t>
            </a:r>
            <a:r>
              <a:rPr lang="en-US" altLang="zh-CN" sz="1000" dirty="0"/>
              <a:t>1938</a:t>
            </a:r>
            <a:r>
              <a:rPr lang="zh-CN" altLang="en-US" sz="1000" dirty="0"/>
              <a:t>年改为国立西北联合大学，</a:t>
            </a:r>
            <a:r>
              <a:rPr lang="en-US" altLang="zh-CN" sz="1000" dirty="0"/>
              <a:t>1939</a:t>
            </a:r>
            <a:r>
              <a:rPr lang="zh-CN" altLang="en-US" sz="1000" dirty="0"/>
              <a:t>年复称国立西北大学。</a:t>
            </a:r>
            <a:endParaRPr lang="en-US" altLang="zh-CN" sz="1000" dirty="0"/>
          </a:p>
        </p:txBody>
      </p:sp>
      <p:sp>
        <p:nvSpPr>
          <p:cNvPr id="42" name="ïšḷiḋé"/>
          <p:cNvSpPr txBox="1"/>
          <p:nvPr/>
        </p:nvSpPr>
        <p:spPr>
          <a:xfrm>
            <a:off x="3440251" y="3665561"/>
            <a:ext cx="3236383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2"/>
                </a:solidFill>
              </a:rPr>
              <a:t>(</a:t>
            </a:r>
            <a:r>
              <a:rPr lang="zh-CN" altLang="en-US" b="1" dirty="0">
                <a:solidFill>
                  <a:schemeClr val="accent2"/>
                </a:solidFill>
              </a:rPr>
              <a:t>二</a:t>
            </a:r>
            <a:r>
              <a:rPr lang="en-US" altLang="zh-CN" b="1" dirty="0">
                <a:solidFill>
                  <a:schemeClr val="accent2"/>
                </a:solidFill>
              </a:rPr>
              <a:t>) </a:t>
            </a:r>
            <a:r>
              <a:rPr lang="zh-CN" altLang="en-US" b="1" dirty="0">
                <a:solidFill>
                  <a:schemeClr val="accent2"/>
                </a:solidFill>
              </a:rPr>
              <a:t>小标题</a:t>
            </a:r>
            <a:endParaRPr lang="en-US" altLang="zh-CN" b="1" dirty="0">
              <a:solidFill>
                <a:schemeClr val="accent2"/>
              </a:solidFill>
            </a:endParaRPr>
          </a:p>
        </p:txBody>
      </p:sp>
      <p:sp>
        <p:nvSpPr>
          <p:cNvPr id="43" name="ïšḷíḍè"/>
          <p:cNvSpPr txBox="1"/>
          <p:nvPr/>
        </p:nvSpPr>
        <p:spPr>
          <a:xfrm>
            <a:off x="3440251" y="4253892"/>
            <a:ext cx="2389049" cy="2192951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/>
              <a:t>新中国成立后为教育部直属综合大学。</a:t>
            </a:r>
            <a:r>
              <a:rPr lang="en-US" altLang="zh-CN" sz="1000" dirty="0"/>
              <a:t>1950</a:t>
            </a:r>
            <a:r>
              <a:rPr lang="zh-CN" altLang="en-US" sz="1000" dirty="0"/>
              <a:t>年复名西北大学。</a:t>
            </a:r>
            <a:r>
              <a:rPr lang="en-US" altLang="zh-CN" sz="1000" dirty="0"/>
              <a:t>1958</a:t>
            </a:r>
            <a:r>
              <a:rPr lang="zh-CN" altLang="en-US" sz="1000" dirty="0"/>
              <a:t>年改隶陕西省主管。</a:t>
            </a:r>
            <a:r>
              <a:rPr lang="en-US" altLang="zh-CN" sz="1000" dirty="0"/>
              <a:t>1978</a:t>
            </a:r>
            <a:r>
              <a:rPr lang="zh-CN" altLang="en-US" sz="1000" dirty="0"/>
              <a:t>年被确定为全国重点大学。现为首批国家“世界一流学科建设高校”，国家“</a:t>
            </a:r>
            <a:r>
              <a:rPr lang="en-US" altLang="zh-CN" sz="1000" dirty="0"/>
              <a:t>211</a:t>
            </a:r>
            <a:r>
              <a:rPr lang="zh-CN" altLang="en-US" sz="1000" dirty="0"/>
              <a:t>工程”建设院校、教育部与陕西省共建高校。</a:t>
            </a:r>
            <a:endParaRPr lang="en-US" altLang="zh-CN" sz="1000" dirty="0"/>
          </a:p>
        </p:txBody>
      </p:sp>
      <p:sp>
        <p:nvSpPr>
          <p:cNvPr id="44" name="íSlïḍè"/>
          <p:cNvSpPr txBox="1"/>
          <p:nvPr/>
        </p:nvSpPr>
        <p:spPr>
          <a:xfrm>
            <a:off x="6135541" y="3656827"/>
            <a:ext cx="3236383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3"/>
                </a:solidFill>
              </a:rPr>
              <a:t>(</a:t>
            </a:r>
            <a:r>
              <a:rPr lang="zh-CN" altLang="en-US" b="1" dirty="0">
                <a:solidFill>
                  <a:schemeClr val="accent3"/>
                </a:solidFill>
              </a:rPr>
              <a:t>三</a:t>
            </a:r>
            <a:r>
              <a:rPr lang="en-US" altLang="zh-CN" b="1" dirty="0">
                <a:solidFill>
                  <a:schemeClr val="accent3"/>
                </a:solidFill>
              </a:rPr>
              <a:t>) </a:t>
            </a:r>
            <a:r>
              <a:rPr lang="zh-CN" altLang="en-US" b="1" dirty="0">
                <a:solidFill>
                  <a:schemeClr val="accent3"/>
                </a:solidFill>
              </a:rPr>
              <a:t>小标题</a:t>
            </a:r>
            <a:endParaRPr lang="en-US" altLang="zh-CN" b="1" dirty="0">
              <a:solidFill>
                <a:schemeClr val="accent3"/>
              </a:solidFill>
            </a:endParaRPr>
          </a:p>
        </p:txBody>
      </p:sp>
      <p:sp>
        <p:nvSpPr>
          <p:cNvPr id="45" name="í$ļíḍe"/>
          <p:cNvSpPr txBox="1"/>
          <p:nvPr/>
        </p:nvSpPr>
        <p:spPr>
          <a:xfrm>
            <a:off x="6135541" y="4245159"/>
            <a:ext cx="2475058" cy="248901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/>
              <a:t>在长期的发展历程中，西北大学形成了“发扬民族精神，融合世界思想，肩负建设西北之重任”的办学理念，汇聚了众多名师大家，产生了一批高水平学术成果，培养了大批才任天下的杰出人才，享有良好的学术声誉和社会声望，被誉为“中华石油英才之母”“经济学家的摇篮”“作家摇篮”。</a:t>
            </a:r>
            <a:endParaRPr lang="en-US" altLang="zh-CN" sz="1000" dirty="0"/>
          </a:p>
        </p:txBody>
      </p:sp>
      <p:sp>
        <p:nvSpPr>
          <p:cNvPr id="46" name="ïṡļíďe"/>
          <p:cNvSpPr txBox="1"/>
          <p:nvPr/>
        </p:nvSpPr>
        <p:spPr>
          <a:xfrm>
            <a:off x="8848844" y="3641324"/>
            <a:ext cx="3236383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4"/>
                </a:solidFill>
              </a:rPr>
              <a:t>(</a:t>
            </a:r>
            <a:r>
              <a:rPr lang="zh-CN" altLang="en-US" b="1" dirty="0">
                <a:solidFill>
                  <a:schemeClr val="accent4"/>
                </a:solidFill>
              </a:rPr>
              <a:t>四</a:t>
            </a:r>
            <a:r>
              <a:rPr lang="en-US" altLang="zh-CN" b="1" dirty="0">
                <a:solidFill>
                  <a:schemeClr val="accent4"/>
                </a:solidFill>
              </a:rPr>
              <a:t>) </a:t>
            </a:r>
            <a:r>
              <a:rPr lang="zh-CN" altLang="en-US" b="1" dirty="0">
                <a:solidFill>
                  <a:schemeClr val="accent4"/>
                </a:solidFill>
              </a:rPr>
              <a:t>小标题</a:t>
            </a:r>
            <a:endParaRPr lang="en-US" altLang="zh-CN" b="1" dirty="0">
              <a:solidFill>
                <a:schemeClr val="accent4"/>
              </a:solidFill>
            </a:endParaRPr>
          </a:p>
        </p:txBody>
      </p:sp>
      <p:sp>
        <p:nvSpPr>
          <p:cNvPr id="47" name="î$ḻiḋê"/>
          <p:cNvSpPr txBox="1"/>
          <p:nvPr/>
        </p:nvSpPr>
        <p:spPr>
          <a:xfrm>
            <a:off x="8848844" y="4229656"/>
            <a:ext cx="3236382" cy="148687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/>
              <a:t>学校现有太白校区、桃园校区、长安校区三个校区，总占地面积</a:t>
            </a:r>
            <a:r>
              <a:rPr lang="en-US" altLang="zh-CN" sz="1000" dirty="0"/>
              <a:t>2360</a:t>
            </a:r>
            <a:r>
              <a:rPr lang="zh-CN" altLang="en-US" sz="1000" dirty="0"/>
              <a:t>余亩。现有</a:t>
            </a:r>
            <a:r>
              <a:rPr lang="en-US" altLang="zh-CN" sz="1000" dirty="0"/>
              <a:t>23</a:t>
            </a:r>
            <a:r>
              <a:rPr lang="zh-CN" altLang="en-US" sz="1000" dirty="0"/>
              <a:t>个院（系）和研究生院，</a:t>
            </a:r>
            <a:r>
              <a:rPr lang="en-US" altLang="zh-CN" sz="1000" dirty="0"/>
              <a:t>86</a:t>
            </a:r>
            <a:r>
              <a:rPr lang="zh-CN" altLang="en-US" sz="1000" dirty="0"/>
              <a:t>个本科专业。学校现有</a:t>
            </a:r>
            <a:r>
              <a:rPr lang="en-US" altLang="zh-CN" sz="1000" dirty="0"/>
              <a:t>24</a:t>
            </a:r>
            <a:r>
              <a:rPr lang="zh-CN" altLang="en-US" sz="1000" dirty="0"/>
              <a:t>个博士学位授权一级学科、</a:t>
            </a:r>
            <a:r>
              <a:rPr lang="en-US" altLang="zh-CN" sz="1000" dirty="0"/>
              <a:t>37</a:t>
            </a:r>
            <a:r>
              <a:rPr lang="zh-CN" altLang="en-US" sz="1000" dirty="0"/>
              <a:t>个硕士学位授权一级学科、</a:t>
            </a:r>
            <a:r>
              <a:rPr lang="en-US" altLang="zh-CN" sz="1000" dirty="0"/>
              <a:t>14</a:t>
            </a:r>
            <a:r>
              <a:rPr lang="zh-CN" altLang="en-US" sz="1000" dirty="0"/>
              <a:t>个专业学位授权类别。</a:t>
            </a:r>
            <a:endParaRPr lang="en-US" altLang="zh-CN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b0f2a82-4b7d-419c-b950-69ed7518d64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55789" y="1449000"/>
            <a:ext cx="10864700" cy="4141912"/>
            <a:chOff x="655789" y="1449000"/>
            <a:chExt cx="10864700" cy="4141912"/>
          </a:xfrm>
        </p:grpSpPr>
        <p:grpSp>
          <p:nvGrpSpPr>
            <p:cNvPr id="6" name="ïSḷidê"/>
            <p:cNvGrpSpPr/>
            <p:nvPr/>
          </p:nvGrpSpPr>
          <p:grpSpPr>
            <a:xfrm>
              <a:off x="3705225" y="1449000"/>
              <a:ext cx="4781550" cy="4141912"/>
              <a:chOff x="3705226" y="1449000"/>
              <a:chExt cx="4781550" cy="4141912"/>
            </a:xfrm>
          </p:grpSpPr>
          <p:sp>
            <p:nvSpPr>
              <p:cNvPr id="23" name="íṥ1îḓé"/>
              <p:cNvSpPr/>
              <p:nvPr/>
            </p:nvSpPr>
            <p:spPr bwMode="auto">
              <a:xfrm>
                <a:off x="5388208" y="1449000"/>
                <a:ext cx="1399863" cy="1216359"/>
              </a:xfrm>
              <a:custGeom>
                <a:avLst/>
                <a:gdLst>
                  <a:gd name="T0" fmla="*/ 0 w 267"/>
                  <a:gd name="T1" fmla="*/ 232 h 232"/>
                  <a:gd name="T2" fmla="*/ 135 w 267"/>
                  <a:gd name="T3" fmla="*/ 0 h 232"/>
                  <a:gd name="T4" fmla="*/ 267 w 267"/>
                  <a:gd name="T5" fmla="*/ 232 h 232"/>
                  <a:gd name="T6" fmla="*/ 0 w 267"/>
                  <a:gd name="T7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7" h="232">
                    <a:moveTo>
                      <a:pt x="0" y="232"/>
                    </a:moveTo>
                    <a:lnTo>
                      <a:pt x="135" y="0"/>
                    </a:lnTo>
                    <a:lnTo>
                      <a:pt x="267" y="232"/>
                    </a:lnTo>
                    <a:lnTo>
                      <a:pt x="0" y="232"/>
                    </a:lnTo>
                    <a:close/>
                  </a:path>
                </a:pathLst>
              </a:custGeom>
              <a:solidFill>
                <a:schemeClr val="accent1"/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none" lIns="91440" tIns="45720" rIns="91440" bIns="45720" numCol="1" anchor="b" anchorCtr="0" compatLnSpc="1">
                <a:norm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文本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ísḷiďe"/>
              <p:cNvSpPr/>
              <p:nvPr/>
            </p:nvSpPr>
            <p:spPr bwMode="auto">
              <a:xfrm>
                <a:off x="4905857" y="2922265"/>
                <a:ext cx="2364562" cy="571480"/>
              </a:xfrm>
              <a:custGeom>
                <a:avLst/>
                <a:gdLst>
                  <a:gd name="T0" fmla="*/ 0 w 451"/>
                  <a:gd name="T1" fmla="*/ 109 h 109"/>
                  <a:gd name="T2" fmla="*/ 64 w 451"/>
                  <a:gd name="T3" fmla="*/ 0 h 109"/>
                  <a:gd name="T4" fmla="*/ 387 w 451"/>
                  <a:gd name="T5" fmla="*/ 0 h 109"/>
                  <a:gd name="T6" fmla="*/ 451 w 451"/>
                  <a:gd name="T7" fmla="*/ 109 h 109"/>
                  <a:gd name="T8" fmla="*/ 0 w 451"/>
                  <a:gd name="T9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1" h="109">
                    <a:moveTo>
                      <a:pt x="0" y="109"/>
                    </a:moveTo>
                    <a:lnTo>
                      <a:pt x="64" y="0"/>
                    </a:lnTo>
                    <a:lnTo>
                      <a:pt x="387" y="0"/>
                    </a:lnTo>
                    <a:lnTo>
                      <a:pt x="451" y="109"/>
                    </a:ln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non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文本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îṧḻíde"/>
              <p:cNvSpPr/>
              <p:nvPr/>
            </p:nvSpPr>
            <p:spPr bwMode="auto">
              <a:xfrm>
                <a:off x="4433995" y="3755887"/>
                <a:ext cx="3318774" cy="566237"/>
              </a:xfrm>
              <a:custGeom>
                <a:avLst/>
                <a:gdLst>
                  <a:gd name="T0" fmla="*/ 0 w 633"/>
                  <a:gd name="T1" fmla="*/ 108 h 108"/>
                  <a:gd name="T2" fmla="*/ 62 w 633"/>
                  <a:gd name="T3" fmla="*/ 0 h 108"/>
                  <a:gd name="T4" fmla="*/ 570 w 633"/>
                  <a:gd name="T5" fmla="*/ 0 h 108"/>
                  <a:gd name="T6" fmla="*/ 633 w 633"/>
                  <a:gd name="T7" fmla="*/ 108 h 108"/>
                  <a:gd name="T8" fmla="*/ 0 w 633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3" h="108">
                    <a:moveTo>
                      <a:pt x="0" y="108"/>
                    </a:moveTo>
                    <a:lnTo>
                      <a:pt x="62" y="0"/>
                    </a:lnTo>
                    <a:lnTo>
                      <a:pt x="570" y="0"/>
                    </a:lnTo>
                    <a:lnTo>
                      <a:pt x="633" y="108"/>
                    </a:lnTo>
                    <a:lnTo>
                      <a:pt x="0" y="108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non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文本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iṡľíḍè"/>
              <p:cNvSpPr/>
              <p:nvPr/>
            </p:nvSpPr>
            <p:spPr bwMode="auto">
              <a:xfrm>
                <a:off x="3705226" y="4584270"/>
                <a:ext cx="4781550" cy="1006642"/>
              </a:xfrm>
              <a:custGeom>
                <a:avLst/>
                <a:gdLst>
                  <a:gd name="T0" fmla="*/ 0 w 912"/>
                  <a:gd name="T1" fmla="*/ 192 h 192"/>
                  <a:gd name="T2" fmla="*/ 111 w 912"/>
                  <a:gd name="T3" fmla="*/ 0 h 192"/>
                  <a:gd name="T4" fmla="*/ 801 w 912"/>
                  <a:gd name="T5" fmla="*/ 0 h 192"/>
                  <a:gd name="T6" fmla="*/ 912 w 912"/>
                  <a:gd name="T7" fmla="*/ 192 h 192"/>
                  <a:gd name="T8" fmla="*/ 0 w 912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2" h="192">
                    <a:moveTo>
                      <a:pt x="0" y="192"/>
                    </a:moveTo>
                    <a:lnTo>
                      <a:pt x="111" y="0"/>
                    </a:lnTo>
                    <a:lnTo>
                      <a:pt x="801" y="0"/>
                    </a:lnTo>
                    <a:lnTo>
                      <a:pt x="912" y="192"/>
                    </a:lnTo>
                    <a:lnTo>
                      <a:pt x="0" y="192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none" lIns="91440" tIns="45720" rIns="91440" bIns="45720" numCol="1" anchor="ctr" anchorCtr="0" compatLnSpc="1">
                <a:norm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</a:rPr>
                  <a:t>文本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iṥḷîḓé"/>
              <p:cNvSpPr/>
              <p:nvPr/>
            </p:nvSpPr>
            <p:spPr bwMode="auto">
              <a:xfrm>
                <a:off x="5388207" y="2665358"/>
                <a:ext cx="1546665" cy="256905"/>
              </a:xfrm>
              <a:custGeom>
                <a:avLst/>
                <a:gdLst>
                  <a:gd name="T0" fmla="*/ 0 w 295"/>
                  <a:gd name="T1" fmla="*/ 0 h 49"/>
                  <a:gd name="T2" fmla="*/ 206 w 295"/>
                  <a:gd name="T3" fmla="*/ 0 h 49"/>
                  <a:gd name="T4" fmla="*/ 295 w 295"/>
                  <a:gd name="T5" fmla="*/ 49 h 49"/>
                  <a:gd name="T6" fmla="*/ 90 w 295"/>
                  <a:gd name="T7" fmla="*/ 49 h 49"/>
                  <a:gd name="T8" fmla="*/ 0 w 295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49">
                    <a:moveTo>
                      <a:pt x="0" y="0"/>
                    </a:moveTo>
                    <a:lnTo>
                      <a:pt x="206" y="0"/>
                    </a:lnTo>
                    <a:lnTo>
                      <a:pt x="295" y="49"/>
                    </a:lnTo>
                    <a:lnTo>
                      <a:pt x="90" y="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iśḻîḋê"/>
              <p:cNvSpPr/>
              <p:nvPr/>
            </p:nvSpPr>
            <p:spPr bwMode="auto">
              <a:xfrm>
                <a:off x="4905857" y="3493742"/>
                <a:ext cx="2516606" cy="262146"/>
              </a:xfrm>
              <a:custGeom>
                <a:avLst/>
                <a:gdLst>
                  <a:gd name="T0" fmla="*/ 0 w 480"/>
                  <a:gd name="T1" fmla="*/ 0 h 50"/>
                  <a:gd name="T2" fmla="*/ 333 w 480"/>
                  <a:gd name="T3" fmla="*/ 0 h 50"/>
                  <a:gd name="T4" fmla="*/ 480 w 480"/>
                  <a:gd name="T5" fmla="*/ 50 h 50"/>
                  <a:gd name="T6" fmla="*/ 146 w 480"/>
                  <a:gd name="T7" fmla="*/ 50 h 50"/>
                  <a:gd name="T8" fmla="*/ 0 w 48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" h="50">
                    <a:moveTo>
                      <a:pt x="0" y="0"/>
                    </a:moveTo>
                    <a:lnTo>
                      <a:pt x="333" y="0"/>
                    </a:lnTo>
                    <a:lnTo>
                      <a:pt x="480" y="50"/>
                    </a:lnTo>
                    <a:lnTo>
                      <a:pt x="146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îSľïḑe"/>
              <p:cNvSpPr/>
              <p:nvPr/>
            </p:nvSpPr>
            <p:spPr bwMode="auto">
              <a:xfrm>
                <a:off x="4433995" y="4322125"/>
                <a:ext cx="3470818" cy="262146"/>
              </a:xfrm>
              <a:custGeom>
                <a:avLst/>
                <a:gdLst>
                  <a:gd name="T0" fmla="*/ 0 w 662"/>
                  <a:gd name="T1" fmla="*/ 0 h 50"/>
                  <a:gd name="T2" fmla="*/ 461 w 662"/>
                  <a:gd name="T3" fmla="*/ 0 h 50"/>
                  <a:gd name="T4" fmla="*/ 662 w 662"/>
                  <a:gd name="T5" fmla="*/ 50 h 50"/>
                  <a:gd name="T6" fmla="*/ 201 w 662"/>
                  <a:gd name="T7" fmla="*/ 50 h 50"/>
                  <a:gd name="T8" fmla="*/ 0 w 662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2" h="50">
                    <a:moveTo>
                      <a:pt x="0" y="0"/>
                    </a:moveTo>
                    <a:lnTo>
                      <a:pt x="461" y="0"/>
                    </a:lnTo>
                    <a:lnTo>
                      <a:pt x="662" y="50"/>
                    </a:lnTo>
                    <a:lnTo>
                      <a:pt x="201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" name="îSľîďè"/>
            <p:cNvGrpSpPr/>
            <p:nvPr/>
          </p:nvGrpSpPr>
          <p:grpSpPr>
            <a:xfrm>
              <a:off x="655789" y="1521612"/>
              <a:ext cx="4732416" cy="1183933"/>
              <a:chOff x="703028" y="2476705"/>
              <a:chExt cx="5392954" cy="1183933"/>
            </a:xfrm>
          </p:grpSpPr>
          <p:sp>
            <p:nvSpPr>
              <p:cNvPr id="21" name="iṩliḑê"/>
              <p:cNvSpPr/>
              <p:nvPr/>
            </p:nvSpPr>
            <p:spPr bwMode="auto">
              <a:xfrm>
                <a:off x="719137" y="2795903"/>
                <a:ext cx="5376845" cy="8647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endParaRPr lang="en-US" altLang="zh-CN" sz="1100" dirty="0"/>
              </a:p>
            </p:txBody>
          </p:sp>
          <p:sp>
            <p:nvSpPr>
              <p:cNvPr id="22" name="ïṥlîḍè"/>
              <p:cNvSpPr txBox="1"/>
              <p:nvPr/>
            </p:nvSpPr>
            <p:spPr bwMode="auto">
              <a:xfrm>
                <a:off x="703028" y="2476705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/>
                  <a:t>层级标题</a:t>
                </a:r>
                <a:endParaRPr lang="en-US" altLang="zh-CN" sz="2000" b="1" dirty="0"/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 flipH="1">
              <a:off x="669925" y="2665358"/>
              <a:ext cx="4571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7270420" y="3493742"/>
              <a:ext cx="425006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íSḷiďe"/>
            <p:cNvGrpSpPr/>
            <p:nvPr/>
          </p:nvGrpSpPr>
          <p:grpSpPr>
            <a:xfrm>
              <a:off x="6802206" y="2263580"/>
              <a:ext cx="4718282" cy="1306539"/>
              <a:chOff x="719137" y="2442364"/>
              <a:chExt cx="5376847" cy="1306539"/>
            </a:xfrm>
          </p:grpSpPr>
          <p:sp>
            <p:nvSpPr>
              <p:cNvPr id="19" name="iš1îḍe"/>
              <p:cNvSpPr/>
              <p:nvPr/>
            </p:nvSpPr>
            <p:spPr bwMode="auto">
              <a:xfrm>
                <a:off x="719137" y="2884168"/>
                <a:ext cx="5376845" cy="8647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</p:txBody>
          </p:sp>
          <p:sp>
            <p:nvSpPr>
              <p:cNvPr id="20" name="ïṣľidé"/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zh-CN" altLang="en-US" sz="2000" b="1" dirty="0"/>
                  <a:t>层级标题</a:t>
                </a:r>
                <a:endParaRPr lang="en-US" altLang="zh-CN" sz="2000" b="1" dirty="0"/>
              </a:p>
            </p:txBody>
          </p:sp>
        </p:grpSp>
        <p:grpSp>
          <p:nvGrpSpPr>
            <p:cNvPr id="11" name="íṧļiḍè"/>
            <p:cNvGrpSpPr/>
            <p:nvPr/>
          </p:nvGrpSpPr>
          <p:grpSpPr>
            <a:xfrm>
              <a:off x="669925" y="3277730"/>
              <a:ext cx="3905626" cy="1306539"/>
              <a:chOff x="719137" y="2442364"/>
              <a:chExt cx="5376847" cy="1306539"/>
            </a:xfrm>
          </p:grpSpPr>
          <p:sp>
            <p:nvSpPr>
              <p:cNvPr id="17" name="isľïďe"/>
              <p:cNvSpPr/>
              <p:nvPr/>
            </p:nvSpPr>
            <p:spPr bwMode="auto">
              <a:xfrm>
                <a:off x="719137" y="2884168"/>
                <a:ext cx="5376845" cy="8647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</p:txBody>
          </p:sp>
          <p:sp>
            <p:nvSpPr>
              <p:cNvPr id="18" name="î$ḻíḋê"/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sz="2000" b="1" dirty="0"/>
                  <a:t>层级标题</a:t>
                </a:r>
                <a:endParaRPr lang="en-US" altLang="zh-CN" sz="2000" b="1" dirty="0"/>
              </a:p>
            </p:txBody>
          </p:sp>
        </p:grpSp>
        <p:cxnSp>
          <p:nvCxnSpPr>
            <p:cNvPr id="12" name="直接连接符 11"/>
            <p:cNvCxnSpPr/>
            <p:nvPr/>
          </p:nvCxnSpPr>
          <p:spPr>
            <a:xfrm flipH="1">
              <a:off x="669926" y="4322124"/>
              <a:ext cx="376406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endCxn id="26" idx="3"/>
            </p:cNvCxnSpPr>
            <p:nvPr/>
          </p:nvCxnSpPr>
          <p:spPr>
            <a:xfrm flipH="1">
              <a:off x="8486775" y="5570192"/>
              <a:ext cx="3033714" cy="2072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išḷíḑè"/>
            <p:cNvGrpSpPr/>
            <p:nvPr/>
          </p:nvGrpSpPr>
          <p:grpSpPr>
            <a:xfrm>
              <a:off x="8486774" y="4206680"/>
              <a:ext cx="3033713" cy="1306539"/>
              <a:chOff x="719137" y="2442364"/>
              <a:chExt cx="5376847" cy="1306539"/>
            </a:xfrm>
          </p:grpSpPr>
          <p:sp>
            <p:nvSpPr>
              <p:cNvPr id="15" name="iş1ïḓe"/>
              <p:cNvSpPr/>
              <p:nvPr/>
            </p:nvSpPr>
            <p:spPr bwMode="auto">
              <a:xfrm>
                <a:off x="719137" y="2884168"/>
                <a:ext cx="5376845" cy="8647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  <a:p>
                <a:pPr marL="171450" indent="-171450" algn="r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内容标题</a:t>
                </a:r>
                <a:endParaRPr lang="en-US" altLang="zh-CN" sz="1100" dirty="0"/>
              </a:p>
            </p:txBody>
          </p:sp>
          <p:sp>
            <p:nvSpPr>
              <p:cNvPr id="16" name="íṥḻîḍè"/>
              <p:cNvSpPr txBox="1"/>
              <p:nvPr/>
            </p:nvSpPr>
            <p:spPr bwMode="auto">
              <a:xfrm>
                <a:off x="719137" y="2442364"/>
                <a:ext cx="537684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zh-CN" altLang="en-US" sz="2000" b="1" dirty="0"/>
                  <a:t>层级标题</a:t>
                </a:r>
                <a:endParaRPr lang="en-US" altLang="zh-CN" sz="2000" b="1" dirty="0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efcef16-b618-4d51-96d1-1f64394eafb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7280" y="1123950"/>
            <a:ext cx="10833208" cy="4694425"/>
            <a:chOff x="687280" y="1123950"/>
            <a:chExt cx="10833208" cy="4694425"/>
          </a:xfrm>
        </p:grpSpPr>
        <p:grpSp>
          <p:nvGrpSpPr>
            <p:cNvPr id="6" name="îŝ1îḍé"/>
            <p:cNvGrpSpPr/>
            <p:nvPr/>
          </p:nvGrpSpPr>
          <p:grpSpPr>
            <a:xfrm>
              <a:off x="4177740" y="1470715"/>
              <a:ext cx="3836521" cy="3916570"/>
              <a:chOff x="4177740" y="1470715"/>
              <a:chExt cx="3836521" cy="3916570"/>
            </a:xfrm>
          </p:grpSpPr>
          <p:sp>
            <p:nvSpPr>
              <p:cNvPr id="18" name="íṧľíḍé"/>
              <p:cNvSpPr/>
              <p:nvPr/>
            </p:nvSpPr>
            <p:spPr bwMode="auto">
              <a:xfrm>
                <a:off x="4177740" y="2504173"/>
                <a:ext cx="1844992" cy="184499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19" name="i$1iḑè"/>
              <p:cNvSpPr/>
              <p:nvPr/>
            </p:nvSpPr>
            <p:spPr bwMode="auto">
              <a:xfrm rot="19117306">
                <a:off x="5370481" y="2123673"/>
                <a:ext cx="1327323" cy="885800"/>
              </a:xfrm>
              <a:custGeom>
                <a:avLst/>
                <a:gdLst/>
                <a:ahLst/>
                <a:cxnLst/>
                <a:rect l="l" t="t" r="r" b="b"/>
                <a:pathLst>
                  <a:path w="2654953" h="1771806">
                    <a:moveTo>
                      <a:pt x="2465639" y="152053"/>
                    </a:moveTo>
                    <a:cubicBezTo>
                      <a:pt x="2586318" y="345279"/>
                      <a:pt x="2654953" y="572321"/>
                      <a:pt x="2654953" y="814975"/>
                    </a:cubicBezTo>
                    <a:cubicBezTo>
                      <a:pt x="2654953" y="979585"/>
                      <a:pt x="2623368" y="1137010"/>
                      <a:pt x="2564509" y="1281310"/>
                    </a:cubicBezTo>
                    <a:cubicBezTo>
                      <a:pt x="2241311" y="1004802"/>
                      <a:pt x="1863076" y="867825"/>
                      <a:pt x="1482146" y="923932"/>
                    </a:cubicBezTo>
                    <a:cubicBezTo>
                      <a:pt x="1035699" y="989689"/>
                      <a:pt x="669264" y="1308328"/>
                      <a:pt x="436942" y="1771806"/>
                    </a:cubicBezTo>
                    <a:cubicBezTo>
                      <a:pt x="168171" y="1536385"/>
                      <a:pt x="0" y="1194808"/>
                      <a:pt x="0" y="814975"/>
                    </a:cubicBezTo>
                    <a:cubicBezTo>
                      <a:pt x="0" y="505906"/>
                      <a:pt x="111347" y="222166"/>
                      <a:pt x="297422" y="0"/>
                    </a:cubicBezTo>
                    <a:cubicBezTo>
                      <a:pt x="669680" y="459417"/>
                      <a:pt x="1159943" y="712323"/>
                      <a:pt x="1654754" y="639443"/>
                    </a:cubicBezTo>
                    <a:cubicBezTo>
                      <a:pt x="1972630" y="592624"/>
                      <a:pt x="2249944" y="417602"/>
                      <a:pt x="2465639" y="15205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0" name="ïslíḓê"/>
              <p:cNvSpPr/>
              <p:nvPr/>
            </p:nvSpPr>
            <p:spPr bwMode="auto">
              <a:xfrm>
                <a:off x="6219512" y="1470715"/>
                <a:ext cx="834480" cy="83447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1" name="ísľïḋê"/>
              <p:cNvSpPr/>
              <p:nvPr/>
            </p:nvSpPr>
            <p:spPr bwMode="auto">
              <a:xfrm rot="2482694" flipV="1">
                <a:off x="5393337" y="3849123"/>
                <a:ext cx="1327322" cy="885800"/>
              </a:xfrm>
              <a:custGeom>
                <a:avLst/>
                <a:gdLst/>
                <a:ahLst/>
                <a:cxnLst/>
                <a:rect l="l" t="t" r="r" b="b"/>
                <a:pathLst>
                  <a:path w="2654953" h="1771806">
                    <a:moveTo>
                      <a:pt x="2465639" y="152053"/>
                    </a:moveTo>
                    <a:cubicBezTo>
                      <a:pt x="2586318" y="345279"/>
                      <a:pt x="2654953" y="572321"/>
                      <a:pt x="2654953" y="814975"/>
                    </a:cubicBezTo>
                    <a:cubicBezTo>
                      <a:pt x="2654953" y="979585"/>
                      <a:pt x="2623368" y="1137010"/>
                      <a:pt x="2564509" y="1281310"/>
                    </a:cubicBezTo>
                    <a:cubicBezTo>
                      <a:pt x="2241311" y="1004802"/>
                      <a:pt x="1863076" y="867825"/>
                      <a:pt x="1482146" y="923932"/>
                    </a:cubicBezTo>
                    <a:cubicBezTo>
                      <a:pt x="1035699" y="989689"/>
                      <a:pt x="669264" y="1308328"/>
                      <a:pt x="436942" y="1771806"/>
                    </a:cubicBezTo>
                    <a:cubicBezTo>
                      <a:pt x="168171" y="1536385"/>
                      <a:pt x="0" y="1194808"/>
                      <a:pt x="0" y="814975"/>
                    </a:cubicBezTo>
                    <a:cubicBezTo>
                      <a:pt x="0" y="505906"/>
                      <a:pt x="111347" y="222166"/>
                      <a:pt x="297422" y="0"/>
                    </a:cubicBezTo>
                    <a:cubicBezTo>
                      <a:pt x="669680" y="459417"/>
                      <a:pt x="1159943" y="712323"/>
                      <a:pt x="1654754" y="639443"/>
                    </a:cubicBezTo>
                    <a:cubicBezTo>
                      <a:pt x="1972630" y="592624"/>
                      <a:pt x="2249944" y="417602"/>
                      <a:pt x="2465639" y="15205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2" name="ï$ḷídê"/>
              <p:cNvSpPr/>
              <p:nvPr/>
            </p:nvSpPr>
            <p:spPr bwMode="auto">
              <a:xfrm>
                <a:off x="6242526" y="4552806"/>
                <a:ext cx="834479" cy="83447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3" name="í$1ídê"/>
              <p:cNvSpPr/>
              <p:nvPr/>
            </p:nvSpPr>
            <p:spPr bwMode="auto">
              <a:xfrm>
                <a:off x="6954227" y="2904588"/>
                <a:ext cx="1057495" cy="1057495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4" name="ïslîḑê"/>
              <p:cNvSpPr/>
              <p:nvPr/>
            </p:nvSpPr>
            <p:spPr bwMode="auto">
              <a:xfrm rot="19117306">
                <a:off x="5749380" y="2790802"/>
                <a:ext cx="1429418" cy="1333705"/>
              </a:xfrm>
              <a:custGeom>
                <a:avLst/>
                <a:gdLst/>
                <a:ahLst/>
                <a:cxnLst/>
                <a:rect l="l" t="t" r="r" b="b"/>
                <a:pathLst>
                  <a:path w="2859168" h="2667719">
                    <a:moveTo>
                      <a:pt x="1218271" y="0"/>
                    </a:moveTo>
                    <a:cubicBezTo>
                      <a:pt x="1145799" y="534561"/>
                      <a:pt x="1277116" y="1021711"/>
                      <a:pt x="1626480" y="1329481"/>
                    </a:cubicBezTo>
                    <a:cubicBezTo>
                      <a:pt x="1944994" y="1610074"/>
                      <a:pt x="2388568" y="1692074"/>
                      <a:pt x="2859168" y="1597548"/>
                    </a:cubicBezTo>
                    <a:cubicBezTo>
                      <a:pt x="2773976" y="2093041"/>
                      <a:pt x="2413854" y="2499303"/>
                      <a:pt x="1933955" y="2667719"/>
                    </a:cubicBezTo>
                    <a:cubicBezTo>
                      <a:pt x="1981261" y="2168982"/>
                      <a:pt x="1845726" y="1719061"/>
                      <a:pt x="1516179" y="1428750"/>
                    </a:cubicBezTo>
                    <a:cubicBezTo>
                      <a:pt x="1134382" y="1092408"/>
                      <a:pt x="572895" y="1041411"/>
                      <a:pt x="0" y="1234524"/>
                    </a:cubicBezTo>
                    <a:cubicBezTo>
                      <a:pt x="62630" y="601629"/>
                      <a:pt x="569426" y="93042"/>
                      <a:pt x="12182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0" tIns="0" rIns="0" bIns="0" rtlCol="0" anchor="ctr"/>
              <a:lstStyle/>
              <a:p>
                <a:pPr algn="ctr"/>
                <a:endParaRPr lang="es-SV" sz="900"/>
              </a:p>
            </p:txBody>
          </p:sp>
          <p:sp>
            <p:nvSpPr>
              <p:cNvPr id="25" name="iṧļîďê"/>
              <p:cNvSpPr/>
              <p:nvPr/>
            </p:nvSpPr>
            <p:spPr bwMode="auto">
              <a:xfrm>
                <a:off x="4357097" y="2683530"/>
                <a:ext cx="1486281" cy="1486281"/>
              </a:xfrm>
              <a:prstGeom prst="ellipse">
                <a:avLst/>
              </a:prstGeom>
              <a:blipFill>
                <a:blip r:embed="rId2"/>
                <a:stretch>
                  <a:fillRect t="-5566" b="-5545"/>
                </a:stretch>
              </a:blipFill>
              <a:ln>
                <a:noFill/>
              </a:ln>
            </p:spPr>
            <p:txBody>
              <a:bodyPr lIns="0" tIns="0" rIns="0" bIns="0" rtlCol="0" anchor="t"/>
              <a:lstStyle/>
              <a:p>
                <a:pPr algn="ctr"/>
                <a:endParaRPr lang="es-ES" sz="800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26" name="isľíḍé"/>
              <p:cNvSpPr/>
              <p:nvPr/>
            </p:nvSpPr>
            <p:spPr bwMode="auto">
              <a:xfrm>
                <a:off x="6284798" y="1474479"/>
                <a:ext cx="743140" cy="7431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r>
                  <a:rPr lang="es-SV" b="1" dirty="0"/>
                  <a:t>01</a:t>
                </a:r>
                <a:endParaRPr lang="es-SV" b="1" dirty="0"/>
              </a:p>
            </p:txBody>
          </p:sp>
          <p:sp>
            <p:nvSpPr>
              <p:cNvPr id="27" name="ïṩľíḍe"/>
              <p:cNvSpPr/>
              <p:nvPr/>
            </p:nvSpPr>
            <p:spPr bwMode="auto">
              <a:xfrm>
                <a:off x="7102502" y="2975588"/>
                <a:ext cx="911759" cy="911759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r>
                  <a:rPr lang="es-SV" b="1" dirty="0"/>
                  <a:t>02</a:t>
                </a:r>
                <a:endParaRPr lang="es-SV" b="1" dirty="0"/>
              </a:p>
            </p:txBody>
          </p:sp>
          <p:sp>
            <p:nvSpPr>
              <p:cNvPr id="28" name="ïṥ1íḑè"/>
              <p:cNvSpPr/>
              <p:nvPr/>
            </p:nvSpPr>
            <p:spPr bwMode="auto">
              <a:xfrm>
                <a:off x="6304501" y="4637793"/>
                <a:ext cx="743140" cy="7431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none" lIns="0" tIns="0" rIns="0" bIns="0" rtlCol="0" anchor="ctr">
                <a:normAutofit/>
              </a:bodyPr>
              <a:lstStyle/>
              <a:p>
                <a:pPr algn="ctr"/>
                <a:r>
                  <a:rPr lang="es-SV" b="1" dirty="0"/>
                  <a:t>03</a:t>
                </a:r>
                <a:endParaRPr lang="es-SV" b="1" dirty="0"/>
              </a:p>
            </p:txBody>
          </p:sp>
        </p:grpSp>
        <p:sp>
          <p:nvSpPr>
            <p:cNvPr id="16" name="îṣḷïḓé"/>
            <p:cNvSpPr/>
            <p:nvPr/>
          </p:nvSpPr>
          <p:spPr>
            <a:xfrm>
              <a:off x="687280" y="2761790"/>
              <a:ext cx="3487921" cy="145759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 fontScale="92500"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100" dirty="0"/>
                <a:t>西北大学肇始于</a:t>
              </a:r>
              <a:r>
                <a:rPr lang="en-US" altLang="zh-CN" sz="1100" dirty="0"/>
                <a:t>1902</a:t>
              </a:r>
              <a:r>
                <a:rPr lang="zh-CN" altLang="en-US" sz="1100" dirty="0"/>
                <a:t>年的陕西大学堂和京师大学堂速成科仕学馆。</a:t>
              </a:r>
              <a:r>
                <a:rPr lang="en-US" altLang="zh-CN" sz="1100" dirty="0"/>
                <a:t>1912</a:t>
              </a:r>
              <a:r>
                <a:rPr lang="zh-CN" altLang="en-US" sz="1100" dirty="0"/>
                <a:t>年始称西北大学。</a:t>
              </a:r>
              <a:r>
                <a:rPr lang="en-US" altLang="zh-CN" sz="1100" dirty="0"/>
                <a:t>1923</a:t>
              </a:r>
              <a:r>
                <a:rPr lang="zh-CN" altLang="en-US" sz="1100" dirty="0"/>
                <a:t>年改为国立西北大学。</a:t>
              </a:r>
              <a:r>
                <a:rPr lang="en-US" altLang="zh-CN" sz="1100" dirty="0"/>
                <a:t>1937</a:t>
              </a:r>
              <a:r>
                <a:rPr lang="zh-CN" altLang="en-US" sz="1100" dirty="0"/>
                <a:t>年西迁来陕的国立北平大学、北平师范大学、北洋工学院和北平研究院等组成国立西安临时大学，</a:t>
              </a:r>
              <a:r>
                <a:rPr lang="en-US" altLang="zh-CN" sz="1100" dirty="0"/>
                <a:t>1938</a:t>
              </a:r>
              <a:r>
                <a:rPr lang="zh-CN" altLang="en-US" sz="1100" dirty="0"/>
                <a:t>年改为国立西北联合大学，</a:t>
              </a:r>
              <a:r>
                <a:rPr lang="en-US" altLang="zh-CN" sz="1100" dirty="0"/>
                <a:t>1939</a:t>
              </a:r>
              <a:r>
                <a:rPr lang="zh-CN" altLang="en-US" sz="1100" dirty="0"/>
                <a:t>年复称国立西北大学。</a:t>
              </a:r>
              <a:endParaRPr lang="zh-CN" altLang="en-US" sz="1100" dirty="0"/>
            </a:p>
          </p:txBody>
        </p:sp>
        <p:sp>
          <p:nvSpPr>
            <p:cNvPr id="8" name="işliďé"/>
            <p:cNvSpPr/>
            <p:nvPr/>
          </p:nvSpPr>
          <p:spPr bwMode="auto">
            <a:xfrm>
              <a:off x="7097050" y="1536830"/>
              <a:ext cx="4423438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dirty="0"/>
                <a:t>新中国成立后为教育部直属综合大学。</a:t>
              </a:r>
              <a:endParaRPr lang="en-US" altLang="zh-CN" sz="1050" dirty="0"/>
            </a:p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50" dirty="0"/>
                <a:t>1950</a:t>
              </a:r>
              <a:r>
                <a:rPr lang="zh-CN" altLang="en-US" sz="1050" dirty="0"/>
                <a:t>年复名西北大学。</a:t>
              </a:r>
              <a:endParaRPr lang="en-US" altLang="zh-CN" sz="1050" dirty="0"/>
            </a:p>
          </p:txBody>
        </p:sp>
        <p:sp>
          <p:nvSpPr>
            <p:cNvPr id="9" name="îṣḻîdê"/>
            <p:cNvSpPr txBox="1"/>
            <p:nvPr/>
          </p:nvSpPr>
          <p:spPr bwMode="auto">
            <a:xfrm>
              <a:off x="7097050" y="1123950"/>
              <a:ext cx="442343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(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一</a:t>
              </a: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) 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小标题</a:t>
              </a:r>
              <a:endParaRPr lang="en-US" altLang="zh-CN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0" name="ïṧḻîďé"/>
            <p:cNvSpPr/>
            <p:nvPr/>
          </p:nvSpPr>
          <p:spPr bwMode="auto">
            <a:xfrm>
              <a:off x="7097050" y="4848982"/>
              <a:ext cx="4423438" cy="96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050" dirty="0"/>
                <a:t>现为首批国家“世界一流学科建设高校”，国家“</a:t>
              </a:r>
              <a:r>
                <a:rPr lang="en-US" altLang="zh-CN" sz="1050" dirty="0"/>
                <a:t>211</a:t>
              </a:r>
              <a:r>
                <a:rPr lang="zh-CN" altLang="en-US" sz="1050" dirty="0"/>
                <a:t>工程”建设院校、教育部与陕西省共建高校。</a:t>
              </a:r>
              <a:endParaRPr lang="en-US" altLang="zh-CN" sz="1050" dirty="0"/>
            </a:p>
          </p:txBody>
        </p:sp>
        <p:sp>
          <p:nvSpPr>
            <p:cNvPr id="11" name="íś1îḋé"/>
            <p:cNvSpPr txBox="1"/>
            <p:nvPr/>
          </p:nvSpPr>
          <p:spPr bwMode="auto">
            <a:xfrm>
              <a:off x="7097050" y="4436102"/>
              <a:ext cx="4423438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(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三</a:t>
              </a: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) 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小标题</a:t>
              </a:r>
              <a:endParaRPr lang="en-US" altLang="zh-CN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2" name="íṩliḑè"/>
            <p:cNvSpPr/>
            <p:nvPr/>
          </p:nvSpPr>
          <p:spPr bwMode="auto">
            <a:xfrm>
              <a:off x="8118196" y="3337607"/>
              <a:ext cx="3402292" cy="8797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050" dirty="0"/>
                <a:t>1958</a:t>
              </a:r>
              <a:r>
                <a:rPr lang="zh-CN" altLang="en-US" sz="1050" dirty="0"/>
                <a:t>年改隶陕西省主管。</a:t>
              </a:r>
              <a:endParaRPr lang="en-US" altLang="zh-CN" sz="1050" dirty="0"/>
            </a:p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050" dirty="0"/>
                <a:t>1978</a:t>
              </a:r>
              <a:r>
                <a:rPr lang="zh-CN" altLang="en-US" sz="1050" dirty="0"/>
                <a:t>年被确定为全国重点大学。</a:t>
              </a:r>
              <a:endParaRPr lang="zh-CN" altLang="en-US" sz="1050" dirty="0"/>
            </a:p>
          </p:txBody>
        </p:sp>
        <p:sp>
          <p:nvSpPr>
            <p:cNvPr id="13" name="îṩļîďê"/>
            <p:cNvSpPr txBox="1"/>
            <p:nvPr/>
          </p:nvSpPr>
          <p:spPr bwMode="auto">
            <a:xfrm>
              <a:off x="8118196" y="2924727"/>
              <a:ext cx="3402292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(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二</a:t>
              </a:r>
              <a:r>
                <a:rPr lang="en-US" altLang="zh-CN" b="1" dirty="0">
                  <a:solidFill>
                    <a:schemeClr val="accent2">
                      <a:lumMod val="75000"/>
                    </a:schemeClr>
                  </a:solidFill>
                </a:rPr>
                <a:t>) </a:t>
              </a:r>
              <a:r>
                <a:rPr lang="zh-CN" altLang="en-US" b="1" dirty="0">
                  <a:solidFill>
                    <a:schemeClr val="accent2">
                      <a:lumMod val="75000"/>
                    </a:schemeClr>
                  </a:solidFill>
                </a:rPr>
                <a:t>小标题</a:t>
              </a:r>
              <a:endParaRPr lang="en-US" altLang="zh-CN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7221000" y="2504173"/>
              <a:ext cx="429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7221000" y="4219384"/>
              <a:ext cx="429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zh-CN" altLang="en-US" dirty="0"/>
              <a:t>三、请在此处添加您的标题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882983" y="3429000"/>
            <a:ext cx="4683825" cy="2035209"/>
            <a:chOff x="2855913" y="-477838"/>
            <a:chExt cx="5757862" cy="2501900"/>
          </a:xfrm>
          <a:solidFill>
            <a:schemeClr val="bg1"/>
          </a:solidFill>
        </p:grpSpPr>
        <p:sp>
          <p:nvSpPr>
            <p:cNvPr id="19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标题 4"/>
          <p:cNvSpPr>
            <a:spLocks noGrp="1"/>
          </p:cNvSpPr>
          <p:nvPr>
            <p:ph type="ctrTitle"/>
          </p:nvPr>
        </p:nvSpPr>
        <p:spPr>
          <a:xfrm>
            <a:off x="6686906" y="2635317"/>
            <a:ext cx="4604544" cy="1621509"/>
          </a:xfrm>
        </p:spPr>
        <p:txBody>
          <a:bodyPr/>
          <a:lstStyle/>
          <a:p>
            <a:pPr algn="l"/>
            <a:r>
              <a:rPr lang="zh-CN" altLang="en-US" dirty="0"/>
              <a:t>致谢</a:t>
            </a:r>
            <a:br>
              <a:rPr lang="en-US" altLang="zh-CN" dirty="0"/>
            </a:br>
            <a:r>
              <a:rPr lang="zh-CN" altLang="en-US" dirty="0"/>
              <a:t>各位导师和同学</a:t>
            </a:r>
            <a:endParaRPr lang="zh-CN" altLang="en-US" dirty="0"/>
          </a:p>
        </p:txBody>
      </p:sp>
      <p:sp>
        <p:nvSpPr>
          <p:cNvPr id="27" name="文本占位符 6"/>
          <p:cNvSpPr txBox="1"/>
          <p:nvPr/>
        </p:nvSpPr>
        <p:spPr>
          <a:xfrm>
            <a:off x="6686906" y="4941553"/>
            <a:ext cx="4604544" cy="310871"/>
          </a:xfrm>
          <a:prstGeom prst="rect">
            <a:avLst/>
          </a:prstGeom>
        </p:spPr>
        <p:txBody>
          <a:bodyPr/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b="1" dirty="0">
                <a:solidFill>
                  <a:schemeClr val="bg1"/>
                </a:solidFill>
              </a:rPr>
              <a:t>西北大学       **学院</a:t>
            </a:r>
            <a:endParaRPr lang="en-US" altLang="en-US" sz="1600" b="1" dirty="0">
              <a:solidFill>
                <a:schemeClr val="bg1"/>
              </a:solidFill>
            </a:endParaRPr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686906" y="4645282"/>
            <a:ext cx="4604544" cy="296271"/>
          </a:xfrm>
        </p:spPr>
        <p:txBody>
          <a:bodyPr/>
          <a:lstStyle/>
          <a:p>
            <a:pPr algn="l"/>
            <a:r>
              <a:rPr lang="zh-CN" altLang="en-US" sz="1600" b="1" dirty="0"/>
              <a:t>答辩人：</a:t>
            </a:r>
            <a:endParaRPr lang="en-US" altLang="zh-CN" sz="16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2b751056-6b97-492c-b763-340acee7e99d"/>
</p:tagLst>
</file>

<file path=ppt/tags/tag2.xml><?xml version="1.0" encoding="utf-8"?>
<p:tagLst xmlns:p="http://schemas.openxmlformats.org/presentationml/2006/main">
  <p:tag name="ISLIDE.DIAGRAM" val="1b0f2a82-4b7d-419c-b950-69ed7518d64a"/>
</p:tagLst>
</file>

<file path=ppt/tags/tag3.xml><?xml version="1.0" encoding="utf-8"?>
<p:tagLst xmlns:p="http://schemas.openxmlformats.org/presentationml/2006/main">
  <p:tag name="ISLIDE.DIAGRAM" val="1efcef16-b618-4d51-96d1-1f64394eafbb"/>
</p:tagLst>
</file>

<file path=ppt/theme/theme1.xml><?xml version="1.0" encoding="utf-8"?>
<a:theme xmlns:a="http://schemas.openxmlformats.org/drawingml/2006/main" name="主题5">
  <a:themeElements>
    <a:clrScheme name="自定义 35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1448D"/>
      </a:accent1>
      <a:accent2>
        <a:srgbClr val="006DA9"/>
      </a:accent2>
      <a:accent3>
        <a:srgbClr val="38A8E0"/>
      </a:accent3>
      <a:accent4>
        <a:srgbClr val="1C94C5"/>
      </a:accent4>
      <a:accent5>
        <a:srgbClr val="005686"/>
      </a:accent5>
      <a:accent6>
        <a:srgbClr val="044A72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意大利国家电力公司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35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意大利国家电力公司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35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35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35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35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意大利国家电力公司">
    <a:dk1>
      <a:srgbClr val="000000"/>
    </a:dk1>
    <a:lt1>
      <a:srgbClr val="FFFFFF"/>
    </a:lt1>
    <a:dk2>
      <a:srgbClr val="768395"/>
    </a:dk2>
    <a:lt2>
      <a:srgbClr val="F0F0F0"/>
    </a:lt2>
    <a:accent1>
      <a:srgbClr val="01448D"/>
    </a:accent1>
    <a:accent2>
      <a:srgbClr val="006DA9"/>
    </a:accent2>
    <a:accent3>
      <a:srgbClr val="38A8E0"/>
    </a:accent3>
    <a:accent4>
      <a:srgbClr val="1C94C5"/>
    </a:accent4>
    <a:accent5>
      <a:srgbClr val="005686"/>
    </a:accent5>
    <a:accent6>
      <a:srgbClr val="044A72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1485</Words>
  <Application>WPS 演示</Application>
  <PresentationFormat>宽屏</PresentationFormat>
  <Paragraphs>138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Impact</vt:lpstr>
      <vt:lpstr>黑体</vt:lpstr>
      <vt:lpstr>Arial Unicode MS</vt:lpstr>
      <vt:lpstr>Calibri</vt:lpstr>
      <vt:lpstr>主题5</vt:lpstr>
      <vt:lpstr>PowerPoint 演示文稿</vt:lpstr>
      <vt:lpstr>PowerPoint 演示文稿</vt:lpstr>
      <vt:lpstr>一、标题</vt:lpstr>
      <vt:lpstr>一、请在此输入您的标题</vt:lpstr>
      <vt:lpstr>二、宋瓷中国古典美学的经典呈现</vt:lpstr>
      <vt:lpstr>PowerPoint 演示文稿</vt:lpstr>
      <vt:lpstr>三、请在此处添加您的标题</vt:lpstr>
      <vt:lpstr>致谢 各位导师和同学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西北大学PPT模板</dc:title>
  <dc:creator>张思旺</dc:creator>
  <cp:lastModifiedBy>lishikuan</cp:lastModifiedBy>
  <cp:revision>14</cp:revision>
  <cp:lastPrinted>2017-11-27T16:00:00Z</cp:lastPrinted>
  <dcterms:created xsi:type="dcterms:W3CDTF">2017-11-27T16:00:00Z</dcterms:created>
  <dcterms:modified xsi:type="dcterms:W3CDTF">2018-05-23T02:23:12Z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2052-10.1.0.7245</vt:lpwstr>
  </property>
</Properties>
</file>

<file path=docProps/thumbnail.jpeg>
</file>